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lvl1pPr defTabSz="1567510">
      <a:defRPr sz="6200">
        <a:latin typeface="Calibri"/>
        <a:ea typeface="Calibri"/>
        <a:cs typeface="Calibri"/>
        <a:sym typeface="Calibri"/>
      </a:defRPr>
    </a:lvl1pPr>
    <a:lvl2pPr indent="1567510" defTabSz="1567510">
      <a:defRPr sz="6200">
        <a:latin typeface="Calibri"/>
        <a:ea typeface="Calibri"/>
        <a:cs typeface="Calibri"/>
        <a:sym typeface="Calibri"/>
      </a:defRPr>
    </a:lvl2pPr>
    <a:lvl3pPr indent="3135020" defTabSz="1567510">
      <a:defRPr sz="6200">
        <a:latin typeface="Calibri"/>
        <a:ea typeface="Calibri"/>
        <a:cs typeface="Calibri"/>
        <a:sym typeface="Calibri"/>
      </a:defRPr>
    </a:lvl3pPr>
    <a:lvl4pPr indent="4702531" defTabSz="1567510">
      <a:defRPr sz="6200">
        <a:latin typeface="Calibri"/>
        <a:ea typeface="Calibri"/>
        <a:cs typeface="Calibri"/>
        <a:sym typeface="Calibri"/>
      </a:defRPr>
    </a:lvl4pPr>
    <a:lvl5pPr indent="6270040" defTabSz="1567510">
      <a:defRPr sz="6200">
        <a:latin typeface="Calibri"/>
        <a:ea typeface="Calibri"/>
        <a:cs typeface="Calibri"/>
        <a:sym typeface="Calibri"/>
      </a:defRPr>
    </a:lvl5pPr>
    <a:lvl6pPr indent="7837551" defTabSz="1567510">
      <a:defRPr sz="6200">
        <a:latin typeface="Calibri"/>
        <a:ea typeface="Calibri"/>
        <a:cs typeface="Calibri"/>
        <a:sym typeface="Calibri"/>
      </a:defRPr>
    </a:lvl6pPr>
    <a:lvl7pPr indent="9405060" defTabSz="1567510">
      <a:defRPr sz="6200">
        <a:latin typeface="Calibri"/>
        <a:ea typeface="Calibri"/>
        <a:cs typeface="Calibri"/>
        <a:sym typeface="Calibri"/>
      </a:defRPr>
    </a:lvl7pPr>
    <a:lvl8pPr indent="10972571" defTabSz="1567510">
      <a:defRPr sz="6200">
        <a:latin typeface="Calibri"/>
        <a:ea typeface="Calibri"/>
        <a:cs typeface="Calibri"/>
        <a:sym typeface="Calibri"/>
      </a:defRPr>
    </a:lvl8pPr>
    <a:lvl9pPr indent="12540081" defTabSz="1567510">
      <a:defRPr sz="6200"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 snapToObjects="1">
      <p:cViewPr>
        <p:scale>
          <a:sx n="50" d="100"/>
          <a:sy n="50" d="100"/>
        </p:scale>
        <p:origin x="174" y="-7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099626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645920" y="8854441"/>
            <a:ext cx="18653761" cy="979932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291840" y="18653760"/>
            <a:ext cx="15361920" cy="1426463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156751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313502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4702531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627004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000"/>
              <a:t>Body Level One</a:t>
            </a:r>
          </a:p>
          <a:p>
            <a:pPr lvl="1">
              <a:defRPr sz="1800"/>
            </a:pPr>
            <a:r>
              <a:rPr sz="11000"/>
              <a:t>Body Level Two</a:t>
            </a:r>
          </a:p>
          <a:p>
            <a:pPr lvl="2">
              <a:defRPr sz="1800"/>
            </a:pPr>
            <a:r>
              <a:rPr sz="11000"/>
              <a:t>Body Level Three</a:t>
            </a:r>
          </a:p>
          <a:p>
            <a:pPr lvl="3">
              <a:defRPr sz="1800"/>
            </a:pPr>
            <a:r>
              <a:rPr sz="11000"/>
              <a:t>Body Level Four</a:t>
            </a:r>
          </a:p>
          <a:p>
            <a:pPr lvl="4">
              <a:defRPr sz="1800"/>
            </a:pPr>
            <a:r>
              <a:rPr sz="1100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000"/>
              <a:t>Body Level One</a:t>
            </a:r>
          </a:p>
          <a:p>
            <a:pPr lvl="1">
              <a:defRPr sz="1800"/>
            </a:pPr>
            <a:r>
              <a:rPr sz="11000"/>
              <a:t>Body Level Two</a:t>
            </a:r>
          </a:p>
          <a:p>
            <a:pPr lvl="2">
              <a:defRPr sz="1800"/>
            </a:pPr>
            <a:r>
              <a:rPr sz="11000"/>
              <a:t>Body Level Three</a:t>
            </a:r>
          </a:p>
          <a:p>
            <a:pPr lvl="3">
              <a:defRPr sz="1800"/>
            </a:pPr>
            <a:r>
              <a:rPr sz="11000"/>
              <a:t>Body Level Four</a:t>
            </a:r>
          </a:p>
          <a:p>
            <a:pPr lvl="4">
              <a:defRPr sz="1800"/>
            </a:pPr>
            <a:r>
              <a:rPr sz="110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733550" y="21153121"/>
            <a:ext cx="18653762" cy="6537961"/>
          </a:xfrm>
          <a:prstGeom prst="rect">
            <a:avLst/>
          </a:prstGeom>
        </p:spPr>
        <p:txBody>
          <a:bodyPr anchor="t"/>
          <a:lstStyle>
            <a:lvl1pPr algn="l">
              <a:defRPr sz="13700" b="1" cap="all"/>
            </a:lvl1pPr>
          </a:lstStyle>
          <a:p>
            <a:pPr lvl="0">
              <a:defRPr sz="1800" b="0" cap="none"/>
            </a:pPr>
            <a:r>
              <a:rPr sz="137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733550" y="13952224"/>
            <a:ext cx="18653762" cy="720089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600"/>
              </a:spcBef>
              <a:buSzTx/>
              <a:buFontTx/>
              <a:buNone/>
              <a:defRPr sz="6900">
                <a:solidFill>
                  <a:srgbClr val="888888"/>
                </a:solidFill>
              </a:defRPr>
            </a:lvl1pPr>
            <a:lvl2pPr marL="0" indent="1567510">
              <a:spcBef>
                <a:spcPts val="1600"/>
              </a:spcBef>
              <a:buSzTx/>
              <a:buFontTx/>
              <a:buNone/>
              <a:defRPr sz="6900">
                <a:solidFill>
                  <a:srgbClr val="888888"/>
                </a:solidFill>
              </a:defRPr>
            </a:lvl2pPr>
            <a:lvl3pPr marL="0" indent="3135020">
              <a:spcBef>
                <a:spcPts val="1600"/>
              </a:spcBef>
              <a:buSzTx/>
              <a:buFontTx/>
              <a:buNone/>
              <a:defRPr sz="6900">
                <a:solidFill>
                  <a:srgbClr val="888888"/>
                </a:solidFill>
              </a:defRPr>
            </a:lvl3pPr>
            <a:lvl4pPr marL="0" indent="4702531">
              <a:spcBef>
                <a:spcPts val="1600"/>
              </a:spcBef>
              <a:buSzTx/>
              <a:buFontTx/>
              <a:buNone/>
              <a:defRPr sz="6900">
                <a:solidFill>
                  <a:srgbClr val="888888"/>
                </a:solidFill>
              </a:defRPr>
            </a:lvl4pPr>
            <a:lvl5pPr marL="0" indent="6270040">
              <a:spcBef>
                <a:spcPts val="1600"/>
              </a:spcBef>
              <a:buSzTx/>
              <a:buFontTx/>
              <a:buNone/>
              <a:defRPr sz="69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097280" y="441964"/>
            <a:ext cx="19751040" cy="72389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97280" y="1232690"/>
            <a:ext cx="19751040" cy="565754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097280" y="6890233"/>
            <a:ext cx="9696451" cy="354916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900"/>
              </a:spcBef>
              <a:buSzTx/>
              <a:buFontTx/>
              <a:buNone/>
              <a:defRPr sz="8200" b="1"/>
            </a:lvl1pPr>
            <a:lvl2pPr marL="0" indent="1567510">
              <a:spcBef>
                <a:spcPts val="1900"/>
              </a:spcBef>
              <a:buSzTx/>
              <a:buFontTx/>
              <a:buNone/>
              <a:defRPr sz="8200" b="1"/>
            </a:lvl2pPr>
            <a:lvl3pPr marL="0" indent="3135020">
              <a:spcBef>
                <a:spcPts val="1900"/>
              </a:spcBef>
              <a:buSzTx/>
              <a:buFontTx/>
              <a:buNone/>
              <a:defRPr sz="8200" b="1"/>
            </a:lvl3pPr>
            <a:lvl4pPr marL="0" indent="4702531">
              <a:spcBef>
                <a:spcPts val="1900"/>
              </a:spcBef>
              <a:buSzTx/>
              <a:buFontTx/>
              <a:buNone/>
              <a:defRPr sz="8200" b="1"/>
            </a:lvl4pPr>
            <a:lvl5pPr marL="0" indent="6270040">
              <a:spcBef>
                <a:spcPts val="1900"/>
              </a:spcBef>
              <a:buSzTx/>
              <a:buFontTx/>
              <a:buNone/>
              <a:defRPr sz="8200" b="1"/>
            </a:lvl5pPr>
          </a:lstStyle>
          <a:p>
            <a:pPr lvl="0">
              <a:defRPr sz="1800" b="0"/>
            </a:pPr>
            <a:r>
              <a:rPr sz="8200" b="1"/>
              <a:t>Body Level One</a:t>
            </a:r>
          </a:p>
          <a:p>
            <a:pPr lvl="1">
              <a:defRPr sz="1800" b="0"/>
            </a:pPr>
            <a:r>
              <a:rPr sz="8200" b="1"/>
              <a:t>Body Level Two</a:t>
            </a:r>
          </a:p>
          <a:p>
            <a:pPr lvl="2">
              <a:defRPr sz="1800" b="0"/>
            </a:pPr>
            <a:r>
              <a:rPr sz="8200" b="1"/>
              <a:t>Body Level Three</a:t>
            </a:r>
          </a:p>
          <a:p>
            <a:pPr lvl="3">
              <a:defRPr sz="1800" b="0"/>
            </a:pPr>
            <a:r>
              <a:rPr sz="8200" b="1"/>
              <a:t>Body Level Four</a:t>
            </a:r>
          </a:p>
          <a:p>
            <a:pPr lvl="4">
              <a:defRPr sz="1800" b="0"/>
            </a:pPr>
            <a:r>
              <a:rPr sz="8200" b="1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97280" y="441964"/>
            <a:ext cx="19751040" cy="72389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97280" y="0"/>
            <a:ext cx="7219952" cy="6888481"/>
          </a:xfrm>
          <a:prstGeom prst="rect">
            <a:avLst/>
          </a:prstGeom>
        </p:spPr>
        <p:txBody>
          <a:bodyPr anchor="b"/>
          <a:lstStyle>
            <a:lvl1pPr algn="l">
              <a:defRPr sz="6900" b="1"/>
            </a:lvl1pPr>
          </a:lstStyle>
          <a:p>
            <a:pPr lvl="0">
              <a:defRPr sz="1800" b="0"/>
            </a:pPr>
            <a:r>
              <a:rPr sz="6900" b="1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580119" y="1310642"/>
            <a:ext cx="12268201" cy="3160775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000"/>
              <a:t>Body Level One</a:t>
            </a:r>
          </a:p>
          <a:p>
            <a:pPr lvl="1">
              <a:defRPr sz="1800"/>
            </a:pPr>
            <a:r>
              <a:rPr sz="11000"/>
              <a:t>Body Level Two</a:t>
            </a:r>
          </a:p>
          <a:p>
            <a:pPr lvl="2">
              <a:defRPr sz="1800"/>
            </a:pPr>
            <a:r>
              <a:rPr sz="11000"/>
              <a:t>Body Level Three</a:t>
            </a:r>
          </a:p>
          <a:p>
            <a:pPr lvl="3">
              <a:defRPr sz="1800"/>
            </a:pPr>
            <a:r>
              <a:rPr sz="11000"/>
              <a:t>Body Level Four</a:t>
            </a:r>
          </a:p>
          <a:p>
            <a:pPr lvl="4">
              <a:defRPr sz="1800"/>
            </a:pPr>
            <a:r>
              <a:rPr sz="11000"/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301490" y="23042880"/>
            <a:ext cx="13167362" cy="2720343"/>
          </a:xfrm>
          <a:prstGeom prst="rect">
            <a:avLst/>
          </a:prstGeom>
        </p:spPr>
        <p:txBody>
          <a:bodyPr anchor="b"/>
          <a:lstStyle>
            <a:lvl1pPr algn="l">
              <a:defRPr sz="6900" b="1"/>
            </a:lvl1pPr>
          </a:lstStyle>
          <a:p>
            <a:pPr lvl="0">
              <a:defRPr sz="1800" b="0"/>
            </a:pPr>
            <a:r>
              <a:rPr sz="6900" b="1"/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301490" y="25763221"/>
            <a:ext cx="13167362" cy="38633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100"/>
              </a:spcBef>
              <a:buSzTx/>
              <a:buFontTx/>
              <a:buNone/>
              <a:defRPr sz="4800"/>
            </a:lvl1pPr>
            <a:lvl2pPr marL="0" indent="1567510">
              <a:spcBef>
                <a:spcPts val="1100"/>
              </a:spcBef>
              <a:buSzTx/>
              <a:buFontTx/>
              <a:buNone/>
              <a:defRPr sz="4800"/>
            </a:lvl2pPr>
            <a:lvl3pPr marL="0" indent="3135020">
              <a:spcBef>
                <a:spcPts val="1100"/>
              </a:spcBef>
              <a:buSzTx/>
              <a:buFontTx/>
              <a:buNone/>
              <a:defRPr sz="4800"/>
            </a:lvl3pPr>
            <a:lvl4pPr marL="0" indent="4702531">
              <a:spcBef>
                <a:spcPts val="1100"/>
              </a:spcBef>
              <a:buSzTx/>
              <a:buFontTx/>
              <a:buNone/>
              <a:defRPr sz="4800"/>
            </a:lvl4pPr>
            <a:lvl5pPr marL="0" indent="6270040">
              <a:spcBef>
                <a:spcPts val="1100"/>
              </a:spcBef>
              <a:buSzTx/>
              <a:buFontTx/>
              <a:buNone/>
              <a:defRPr sz="4800"/>
            </a:lvl5pPr>
          </a:lstStyle>
          <a:p>
            <a:pPr lvl="0">
              <a:defRPr sz="1800"/>
            </a:pPr>
            <a:r>
              <a:rPr sz="4800"/>
              <a:t>Body Level One</a:t>
            </a:r>
          </a:p>
          <a:p>
            <a:pPr lvl="1">
              <a:defRPr sz="1800"/>
            </a:pPr>
            <a:r>
              <a:rPr sz="4800"/>
              <a:t>Body Level Two</a:t>
            </a:r>
          </a:p>
          <a:p>
            <a:pPr lvl="2">
              <a:defRPr sz="1800"/>
            </a:pPr>
            <a:r>
              <a:rPr sz="4800"/>
              <a:t>Body Level Three</a:t>
            </a:r>
          </a:p>
          <a:p>
            <a:pPr lvl="3">
              <a:defRPr sz="1800"/>
            </a:pPr>
            <a:r>
              <a:rPr sz="4800"/>
              <a:t>Body Level Four</a:t>
            </a:r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97280" y="441961"/>
            <a:ext cx="19751040" cy="7239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56750" tIns="156750" rIns="156750" bIns="156750" anchor="ctr">
            <a:normAutofit/>
          </a:bodyPr>
          <a:lstStyle/>
          <a:p>
            <a:pPr lvl="0">
              <a:defRPr sz="1800"/>
            </a:pPr>
            <a:r>
              <a:rPr sz="151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97280" y="7680962"/>
            <a:ext cx="19751040" cy="2523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156750" tIns="156750" rIns="156750" bIns="156750">
            <a:normAutofit/>
          </a:bodyPr>
          <a:lstStyle/>
          <a:p>
            <a:pPr lvl="0">
              <a:defRPr sz="1800"/>
            </a:pPr>
            <a:r>
              <a:rPr sz="11000"/>
              <a:t>Body Level One</a:t>
            </a:r>
          </a:p>
          <a:p>
            <a:pPr lvl="1">
              <a:defRPr sz="1800"/>
            </a:pPr>
            <a:r>
              <a:rPr sz="11000"/>
              <a:t>Body Level Two</a:t>
            </a:r>
          </a:p>
          <a:p>
            <a:pPr lvl="2">
              <a:defRPr sz="1800"/>
            </a:pPr>
            <a:r>
              <a:rPr sz="11000"/>
              <a:t>Body Level Three</a:t>
            </a:r>
          </a:p>
          <a:p>
            <a:pPr lvl="3">
              <a:defRPr sz="1800"/>
            </a:pPr>
            <a:r>
              <a:rPr sz="11000"/>
              <a:t>Body Level Four</a:t>
            </a:r>
          </a:p>
          <a:p>
            <a:pPr lvl="4">
              <a:defRPr sz="1800"/>
            </a:pPr>
            <a:r>
              <a:rPr sz="110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5727680" y="30912530"/>
            <a:ext cx="5120641" cy="948503"/>
          </a:xfrm>
          <a:prstGeom prst="rect">
            <a:avLst/>
          </a:prstGeom>
          <a:ln w="12700">
            <a:miter lim="400000"/>
          </a:ln>
        </p:spPr>
        <p:txBody>
          <a:bodyPr lIns="156750" tIns="156750" rIns="156750" bIns="156750" anchor="ctr">
            <a:spAutoFit/>
          </a:bodyPr>
          <a:lstStyle>
            <a:lvl1pPr algn="r">
              <a:defRPr sz="41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1567510">
        <a:defRPr sz="15100">
          <a:latin typeface="Calibri"/>
          <a:ea typeface="Calibri"/>
          <a:cs typeface="Calibri"/>
          <a:sym typeface="Calibri"/>
        </a:defRPr>
      </a:lvl1pPr>
      <a:lvl2pPr algn="ctr" defTabSz="1567510">
        <a:defRPr sz="15100">
          <a:latin typeface="Calibri"/>
          <a:ea typeface="Calibri"/>
          <a:cs typeface="Calibri"/>
          <a:sym typeface="Calibri"/>
        </a:defRPr>
      </a:lvl2pPr>
      <a:lvl3pPr algn="ctr" defTabSz="1567510">
        <a:defRPr sz="15100">
          <a:latin typeface="Calibri"/>
          <a:ea typeface="Calibri"/>
          <a:cs typeface="Calibri"/>
          <a:sym typeface="Calibri"/>
        </a:defRPr>
      </a:lvl3pPr>
      <a:lvl4pPr algn="ctr" defTabSz="1567510">
        <a:defRPr sz="15100">
          <a:latin typeface="Calibri"/>
          <a:ea typeface="Calibri"/>
          <a:cs typeface="Calibri"/>
          <a:sym typeface="Calibri"/>
        </a:defRPr>
      </a:lvl4pPr>
      <a:lvl5pPr algn="ctr" defTabSz="1567510">
        <a:defRPr sz="15100">
          <a:latin typeface="Calibri"/>
          <a:ea typeface="Calibri"/>
          <a:cs typeface="Calibri"/>
          <a:sym typeface="Calibri"/>
        </a:defRPr>
      </a:lvl5pPr>
      <a:lvl6pPr algn="ctr" defTabSz="1567510">
        <a:defRPr sz="15100">
          <a:latin typeface="Calibri"/>
          <a:ea typeface="Calibri"/>
          <a:cs typeface="Calibri"/>
          <a:sym typeface="Calibri"/>
        </a:defRPr>
      </a:lvl6pPr>
      <a:lvl7pPr algn="ctr" defTabSz="1567510">
        <a:defRPr sz="15100">
          <a:latin typeface="Calibri"/>
          <a:ea typeface="Calibri"/>
          <a:cs typeface="Calibri"/>
          <a:sym typeface="Calibri"/>
        </a:defRPr>
      </a:lvl7pPr>
      <a:lvl8pPr algn="ctr" defTabSz="1567510">
        <a:defRPr sz="15100">
          <a:latin typeface="Calibri"/>
          <a:ea typeface="Calibri"/>
          <a:cs typeface="Calibri"/>
          <a:sym typeface="Calibri"/>
        </a:defRPr>
      </a:lvl8pPr>
      <a:lvl9pPr algn="ctr" defTabSz="1567510">
        <a:defRPr sz="15100">
          <a:latin typeface="Calibri"/>
          <a:ea typeface="Calibri"/>
          <a:cs typeface="Calibri"/>
          <a:sym typeface="Calibri"/>
        </a:defRPr>
      </a:lvl9pPr>
    </p:titleStyle>
    <p:bodyStyle>
      <a:lvl1pPr marL="1175632" indent="-1175632" defTabSz="1567510">
        <a:spcBef>
          <a:spcPts val="2600"/>
        </a:spcBef>
        <a:buSzPct val="100000"/>
        <a:buFont typeface="Arial"/>
        <a:buChar char="•"/>
        <a:defRPr sz="11000">
          <a:latin typeface="Calibri"/>
          <a:ea typeface="Calibri"/>
          <a:cs typeface="Calibri"/>
          <a:sym typeface="Calibri"/>
        </a:defRPr>
      </a:lvl1pPr>
      <a:lvl2pPr marL="2690076" indent="-1122566" defTabSz="1567510">
        <a:spcBef>
          <a:spcPts val="2600"/>
        </a:spcBef>
        <a:buSzPct val="100000"/>
        <a:buFont typeface="Arial"/>
        <a:buChar char="–"/>
        <a:defRPr sz="11000">
          <a:latin typeface="Calibri"/>
          <a:ea typeface="Calibri"/>
          <a:cs typeface="Calibri"/>
          <a:sym typeface="Calibri"/>
        </a:defRPr>
      </a:lvl2pPr>
      <a:lvl3pPr marL="4186399" indent="-1051378" defTabSz="1567510">
        <a:spcBef>
          <a:spcPts val="2600"/>
        </a:spcBef>
        <a:buSzPct val="100000"/>
        <a:buFont typeface="Arial"/>
        <a:buChar char="•"/>
        <a:defRPr sz="11000">
          <a:latin typeface="Calibri"/>
          <a:ea typeface="Calibri"/>
          <a:cs typeface="Calibri"/>
          <a:sym typeface="Calibri"/>
        </a:defRPr>
      </a:lvl3pPr>
      <a:lvl4pPr marL="5951995" indent="-1249464" defTabSz="1567510">
        <a:spcBef>
          <a:spcPts val="2600"/>
        </a:spcBef>
        <a:buSzPct val="100000"/>
        <a:buFont typeface="Arial"/>
        <a:buChar char="–"/>
        <a:defRPr sz="11000">
          <a:latin typeface="Calibri"/>
          <a:ea typeface="Calibri"/>
          <a:cs typeface="Calibri"/>
          <a:sym typeface="Calibri"/>
        </a:defRPr>
      </a:lvl4pPr>
      <a:lvl5pPr marL="7519505" indent="-1249464" defTabSz="1567510">
        <a:spcBef>
          <a:spcPts val="2600"/>
        </a:spcBef>
        <a:buSzPct val="100000"/>
        <a:buFont typeface="Arial"/>
        <a:buChar char="»"/>
        <a:defRPr sz="11000">
          <a:latin typeface="Calibri"/>
          <a:ea typeface="Calibri"/>
          <a:cs typeface="Calibri"/>
          <a:sym typeface="Calibri"/>
        </a:defRPr>
      </a:lvl5pPr>
      <a:lvl6pPr marL="9087015" indent="-1249464" defTabSz="1567510">
        <a:spcBef>
          <a:spcPts val="2600"/>
        </a:spcBef>
        <a:buSzPct val="100000"/>
        <a:buFont typeface="Arial"/>
        <a:buChar char="•"/>
        <a:defRPr sz="11000">
          <a:latin typeface="Calibri"/>
          <a:ea typeface="Calibri"/>
          <a:cs typeface="Calibri"/>
          <a:sym typeface="Calibri"/>
        </a:defRPr>
      </a:lvl6pPr>
      <a:lvl7pPr marL="10654525" indent="-1249464" defTabSz="1567510">
        <a:spcBef>
          <a:spcPts val="2600"/>
        </a:spcBef>
        <a:buSzPct val="100000"/>
        <a:buFont typeface="Arial"/>
        <a:buChar char="•"/>
        <a:defRPr sz="11000">
          <a:latin typeface="Calibri"/>
          <a:ea typeface="Calibri"/>
          <a:cs typeface="Calibri"/>
          <a:sym typeface="Calibri"/>
        </a:defRPr>
      </a:lvl7pPr>
      <a:lvl8pPr marL="12222036" indent="-1249464" defTabSz="1567510">
        <a:spcBef>
          <a:spcPts val="2600"/>
        </a:spcBef>
        <a:buSzPct val="100000"/>
        <a:buFont typeface="Arial"/>
        <a:buChar char="•"/>
        <a:defRPr sz="11000">
          <a:latin typeface="Calibri"/>
          <a:ea typeface="Calibri"/>
          <a:cs typeface="Calibri"/>
          <a:sym typeface="Calibri"/>
        </a:defRPr>
      </a:lvl8pPr>
      <a:lvl9pPr marL="13789545" indent="-1249464" defTabSz="1567510">
        <a:spcBef>
          <a:spcPts val="2600"/>
        </a:spcBef>
        <a:buSzPct val="100000"/>
        <a:buFont typeface="Arial"/>
        <a:buChar char="•"/>
        <a:defRPr sz="11000">
          <a:latin typeface="Calibri"/>
          <a:ea typeface="Calibri"/>
          <a:cs typeface="Calibri"/>
          <a:sym typeface="Calibri"/>
        </a:defRPr>
      </a:lvl9pPr>
    </p:bodyStyle>
    <p:otherStyle>
      <a:lvl1pPr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1567510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3135020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4702531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6270040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7837551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9405060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0972571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2540081" algn="r" defTabSz="1567510">
        <a:defRPr sz="4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939799" y="13716000"/>
            <a:ext cx="11328401" cy="5867400"/>
          </a:xfrm>
          <a:prstGeom prst="roundRect">
            <a:avLst>
              <a:gd name="adj" fmla="val 18177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4554200"/>
            <a:ext cx="10328229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lang="en-US" sz="4400" dirty="0"/>
              <a:t>4.08 million patients’ health-care </a:t>
            </a:r>
            <a:r>
              <a:rPr lang="en-US" sz="4400" dirty="0" smtClean="0"/>
              <a:t>claim     records </a:t>
            </a:r>
            <a:r>
              <a:rPr lang="en-US" sz="4400" dirty="0"/>
              <a:t>over [2005 to 2013</a:t>
            </a:r>
            <a:r>
              <a:rPr lang="en-US" sz="4400" dirty="0" smtClean="0"/>
              <a:t>]</a:t>
            </a:r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endParaRPr lang="en-US" sz="4400" dirty="0"/>
          </a:p>
          <a:p>
            <a:pPr algn="l" rtl="0" latinLnBrk="1" hangingPunct="0"/>
            <a:endParaRPr lang="en-US" sz="4400" dirty="0" smtClean="0"/>
          </a:p>
          <a:p>
            <a:pPr marL="571500" indent="-571500" algn="l" rtl="0" latinLnBrk="1" hangingPunct="0">
              <a:buFont typeface="Arial" panose="020B0604020202020204" pitchFamily="34" charset="0"/>
              <a:buChar char="•"/>
            </a:pPr>
            <a:r>
              <a:rPr lang="en-US" sz="4400" dirty="0"/>
              <a:t>Socio-economic </a:t>
            </a:r>
            <a:r>
              <a:rPr lang="en-US" sz="4400" dirty="0" smtClean="0"/>
              <a:t>Data </a:t>
            </a:r>
            <a:r>
              <a:rPr lang="en-US" sz="4400" dirty="0"/>
              <a:t>(1.9 million patients</a:t>
            </a:r>
            <a:r>
              <a:rPr lang="en-US" sz="4400" dirty="0" smtClean="0"/>
              <a:t>)</a:t>
            </a:r>
          </a:p>
        </p:txBody>
      </p:sp>
      <p:sp>
        <p:nvSpPr>
          <p:cNvPr id="46" name="Shape 46"/>
          <p:cNvSpPr/>
          <p:nvPr/>
        </p:nvSpPr>
        <p:spPr>
          <a:xfrm>
            <a:off x="893686" y="3087427"/>
            <a:ext cx="20386348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US" sz="6600" b="1" dirty="0" smtClean="0"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Early Prediction of Type II Diabetes from Administrative </a:t>
            </a:r>
          </a:p>
          <a:p>
            <a:pPr lvl="0">
              <a:defRPr sz="1800"/>
            </a:pPr>
            <a:r>
              <a:rPr lang="en-US" sz="6600" b="1" dirty="0" smtClean="0"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Medical Records</a:t>
            </a:r>
            <a:endParaRPr sz="6600" b="1" dirty="0">
              <a:latin typeface="Franklin Gothic Medium"/>
              <a:ea typeface="Franklin Gothic Medium"/>
              <a:cs typeface="Franklin Gothic Medium"/>
              <a:sym typeface="Franklin Gothic Medium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092534" y="5306402"/>
            <a:ext cx="1446806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5200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lvl="0">
              <a:defRPr sz="1800"/>
            </a:pPr>
            <a:r>
              <a:rPr lang="en-US" sz="5200" dirty="0" smtClean="0"/>
              <a:t>Narges Razavian, Rahul G. Krishnan, David Sontag</a:t>
            </a:r>
            <a:endParaRPr sz="5200" dirty="0"/>
          </a:p>
        </p:txBody>
      </p:sp>
      <p:sp>
        <p:nvSpPr>
          <p:cNvPr id="48" name="Shape 48"/>
          <p:cNvSpPr/>
          <p:nvPr/>
        </p:nvSpPr>
        <p:spPr>
          <a:xfrm>
            <a:off x="2043899" y="6272280"/>
            <a:ext cx="1672188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521368" indent="-521368">
              <a:buSzPct val="100000"/>
              <a:buAutoNum type="arabicPeriod"/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marL="0" lvl="0" indent="0">
              <a:buNone/>
              <a:defRPr sz="1800"/>
            </a:pPr>
            <a:r>
              <a:rPr lang="en-US" sz="3900" dirty="0" smtClean="0"/>
              <a:t>Courant Institute of Mathematical Sciences, New York University, New York City</a:t>
            </a:r>
            <a:endParaRPr sz="3900" dirty="0"/>
          </a:p>
        </p:txBody>
      </p:sp>
      <p:pic>
        <p:nvPicPr>
          <p:cNvPr id="49" name="Screen Shot 2014-04-12 at 2.20.3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07616" y="46159"/>
            <a:ext cx="25080309" cy="3041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nyulogoblack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199" y="752870"/>
            <a:ext cx="7792443" cy="1228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sloan-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39235" y="1524000"/>
            <a:ext cx="4006365" cy="1586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Screen Shot 2014-04-12 at 2.20.46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47976" y="31684109"/>
            <a:ext cx="14863805" cy="1228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creen Shot 2014-04-12 at 4.28.36 PM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807616" y="31721130"/>
            <a:ext cx="19069745" cy="1333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Screen Shot 2014-04-12 at 4.33.44 PM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6982532" y="31671409"/>
            <a:ext cx="12770843" cy="166021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225895" y="31690509"/>
            <a:ext cx="24410100" cy="12701"/>
          </a:xfrm>
          <a:prstGeom prst="rect">
            <a:avLst/>
          </a:prstGeom>
          <a:solidFill/>
          <a:ln w="76200">
            <a:solidFill>
              <a:srgbClr val="53535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8" name="Shape 58"/>
          <p:cNvSpPr/>
          <p:nvPr/>
        </p:nvSpPr>
        <p:spPr>
          <a:xfrm>
            <a:off x="939800" y="7391399"/>
            <a:ext cx="8128000" cy="6005458"/>
          </a:xfrm>
          <a:prstGeom prst="roundRect">
            <a:avLst>
              <a:gd name="adj" fmla="val 18304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/>
            <a:endParaRPr lang="en-US" b="1" dirty="0" smtClean="0"/>
          </a:p>
        </p:txBody>
      </p:sp>
      <p:sp>
        <p:nvSpPr>
          <p:cNvPr id="59" name="Shape 59"/>
          <p:cNvSpPr/>
          <p:nvPr/>
        </p:nvSpPr>
        <p:spPr>
          <a:xfrm>
            <a:off x="9375874" y="7391400"/>
            <a:ext cx="11502926" cy="5943600"/>
          </a:xfrm>
          <a:prstGeom prst="roundRect">
            <a:avLst>
              <a:gd name="adj" fmla="val 18177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2649200" y="13716000"/>
            <a:ext cx="8229600" cy="5943600"/>
          </a:xfrm>
          <a:prstGeom prst="roundRect">
            <a:avLst>
              <a:gd name="adj" fmla="val 18304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 dirty="0"/>
          </a:p>
        </p:txBody>
      </p:sp>
      <p:sp>
        <p:nvSpPr>
          <p:cNvPr id="62" name="Shape 62"/>
          <p:cNvSpPr/>
          <p:nvPr/>
        </p:nvSpPr>
        <p:spPr>
          <a:xfrm>
            <a:off x="9375874" y="20040601"/>
            <a:ext cx="11904159" cy="6476999"/>
          </a:xfrm>
          <a:prstGeom prst="roundRect">
            <a:avLst>
              <a:gd name="adj" fmla="val 18177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857250" lvl="0" indent="-8572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939799" y="20040600"/>
            <a:ext cx="8128001" cy="11277600"/>
          </a:xfrm>
          <a:prstGeom prst="roundRect">
            <a:avLst>
              <a:gd name="adj" fmla="val 18304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 dirty="0"/>
          </a:p>
        </p:txBody>
      </p:sp>
      <p:pic>
        <p:nvPicPr>
          <p:cNvPr id="20" name="Picture 19" descr="Moore-foundation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9235" y="46160"/>
            <a:ext cx="4006365" cy="1567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7000" y="7467600"/>
            <a:ext cx="7137400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dirty="0" smtClean="0"/>
              <a:t>Project Goals</a:t>
            </a:r>
            <a:endParaRPr kumimoji="0" lang="en-US" sz="6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3899" y="13716000"/>
            <a:ext cx="1655259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Data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215366"/>
            <a:ext cx="1628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12" y="17262991"/>
            <a:ext cx="1752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72" y="17301091"/>
            <a:ext cx="1695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17221200"/>
            <a:ext cx="1466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6892" y="16000038"/>
            <a:ext cx="1687319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Eligibility </a:t>
            </a:r>
          </a:p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records</a:t>
            </a:r>
            <a:endParaRPr kumimoji="0" lang="en-US" sz="6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8318546"/>
            <a:ext cx="7677150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rtl="0" fontAlgn="base"/>
            <a:r>
              <a:rPr lang="en-US" sz="3600" dirty="0" smtClean="0"/>
              <a:t>Prediction </a:t>
            </a:r>
            <a:r>
              <a:rPr lang="en-US" sz="3600" dirty="0"/>
              <a:t>and </a:t>
            </a:r>
            <a:r>
              <a:rPr lang="en-US" sz="3600" dirty="0" smtClean="0"/>
              <a:t>analysis </a:t>
            </a:r>
            <a:r>
              <a:rPr lang="en-US" sz="3600" dirty="0"/>
              <a:t>of disease trajectories in </a:t>
            </a:r>
            <a:r>
              <a:rPr lang="en-US" sz="3600" dirty="0" smtClean="0"/>
              <a:t>patients for:</a:t>
            </a:r>
            <a:endParaRPr lang="en-US" sz="3600" dirty="0"/>
          </a:p>
          <a:p>
            <a:pPr marL="571500" lvl="1" indent="-571500" rtl="0" fontAlgn="base">
              <a:buFont typeface="Arial" panose="020B0604020202020204" pitchFamily="34" charset="0"/>
              <a:buChar char="•"/>
            </a:pPr>
            <a:r>
              <a:rPr lang="en-US" sz="3600" dirty="0"/>
              <a:t>Personalized disease intervention discovery</a:t>
            </a:r>
          </a:p>
          <a:p>
            <a:pPr marL="571500" lvl="1" indent="-571500" rtl="0" fontAlgn="base">
              <a:buFont typeface="Arial" panose="020B0604020202020204" pitchFamily="34" charset="0"/>
              <a:buChar char="•"/>
            </a:pPr>
            <a:r>
              <a:rPr lang="en-US" sz="3600" dirty="0"/>
              <a:t>New medical insight in disease </a:t>
            </a:r>
            <a:r>
              <a:rPr lang="en-US" sz="3600" dirty="0" smtClean="0"/>
              <a:t>mechanisms</a:t>
            </a:r>
            <a:endParaRPr lang="en-US" sz="3600" dirty="0"/>
          </a:p>
          <a:p>
            <a:pPr marL="571500" lvl="1" indent="-571500" rtl="0" fontAlgn="base">
              <a:buFont typeface="Arial" panose="020B0604020202020204" pitchFamily="34" charset="0"/>
              <a:buChar char="•"/>
            </a:pPr>
            <a:r>
              <a:rPr lang="en-US" sz="3600" dirty="0"/>
              <a:t>Population </a:t>
            </a:r>
            <a:r>
              <a:rPr lang="en-US" sz="3600" dirty="0" smtClean="0"/>
              <a:t>policy design</a:t>
            </a:r>
          </a:p>
          <a:p>
            <a:pPr marL="571500" lvl="1" indent="-571500" rtl="0"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In this poster: Early Prediction of Type II Diabetes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784186" y="15697200"/>
            <a:ext cx="2763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rtl="0" fontAlgn="base"/>
            <a:r>
              <a:rPr lang="en-US" sz="3200" dirty="0" smtClean="0"/>
              <a:t>Medical/</a:t>
            </a:r>
          </a:p>
          <a:p>
            <a:pPr lvl="1" indent="0" rtl="0" fontAlgn="base"/>
            <a:r>
              <a:rPr lang="en-US" sz="3200" dirty="0" smtClean="0"/>
              <a:t>Encounter </a:t>
            </a:r>
            <a:r>
              <a:rPr lang="en-US" sz="3200" dirty="0"/>
              <a:t>Claim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3745" y="16441966"/>
            <a:ext cx="157190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1" indent="0" rtl="0" fontAlgn="base"/>
            <a:r>
              <a:rPr lang="en-US" sz="3200" dirty="0" smtClean="0"/>
              <a:t>Lab tests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31897" y="16074132"/>
            <a:ext cx="226760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3200" dirty="0"/>
              <a:t>Medication </a:t>
            </a:r>
            <a:endParaRPr lang="en-US" sz="3200" dirty="0" smtClean="0"/>
          </a:p>
          <a:p>
            <a:pPr algn="l" rtl="0" latinLnBrk="1" hangingPunct="0"/>
            <a:r>
              <a:rPr lang="en-US" sz="3200" dirty="0" smtClean="0"/>
              <a:t>prescriptions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0116800"/>
            <a:ext cx="4550283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2427" y="21183600"/>
            <a:ext cx="7652973" cy="9787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rtl="0"/>
            <a:r>
              <a:rPr lang="en-US" sz="3600" dirty="0" smtClean="0"/>
              <a:t>Data </a:t>
            </a:r>
            <a:r>
              <a:rPr lang="en-US" sz="3600" dirty="0"/>
              <a:t>Representation: </a:t>
            </a:r>
            <a:r>
              <a:rPr lang="en-US" sz="3600" dirty="0" smtClean="0"/>
              <a:t>Features </a:t>
            </a:r>
            <a:r>
              <a:rPr lang="en-US" sz="3600" dirty="0"/>
              <a:t>from </a:t>
            </a:r>
            <a:r>
              <a:rPr lang="en-US" sz="3600" dirty="0" smtClean="0"/>
              <a:t>patient </a:t>
            </a:r>
            <a:r>
              <a:rPr lang="en-US" sz="3600" dirty="0"/>
              <a:t>r</a:t>
            </a:r>
            <a:r>
              <a:rPr lang="en-US" sz="3600" dirty="0" smtClean="0"/>
              <a:t>ecords </a:t>
            </a:r>
            <a:r>
              <a:rPr lang="en-US" sz="3600" dirty="0"/>
              <a:t>up to time T</a:t>
            </a:r>
          </a:p>
          <a:p>
            <a:pPr rtl="0"/>
            <a:r>
              <a:rPr lang="en-US" sz="3600" dirty="0" smtClean="0"/>
              <a:t>Diabetes Label</a:t>
            </a:r>
            <a:r>
              <a:rPr lang="en-US" sz="3600" dirty="0"/>
              <a:t>: If </a:t>
            </a:r>
            <a:r>
              <a:rPr lang="en-US" sz="3600" dirty="0" smtClean="0"/>
              <a:t>patient </a:t>
            </a:r>
            <a:r>
              <a:rPr lang="en-US" sz="3600" dirty="0"/>
              <a:t>h</a:t>
            </a:r>
            <a:r>
              <a:rPr lang="en-US" sz="3600" dirty="0" smtClean="0"/>
              <a:t>as </a:t>
            </a:r>
            <a:r>
              <a:rPr lang="en-US" sz="3600" dirty="0"/>
              <a:t>d</a:t>
            </a:r>
            <a:r>
              <a:rPr lang="en-US" sz="3600" dirty="0" smtClean="0"/>
              <a:t>iabetes </a:t>
            </a:r>
            <a:r>
              <a:rPr lang="en-US" sz="3600" dirty="0"/>
              <a:t>o</a:t>
            </a:r>
            <a:r>
              <a:rPr lang="en-US" sz="3600" dirty="0" smtClean="0"/>
              <a:t>nset </a:t>
            </a:r>
            <a:r>
              <a:rPr lang="en-US" sz="3600" dirty="0"/>
              <a:t>between T and T+W</a:t>
            </a:r>
          </a:p>
          <a:p>
            <a:pPr>
              <a:lnSpc>
                <a:spcPct val="150000"/>
              </a:lnSpc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b="1" dirty="0" smtClean="0"/>
              <a:t>Models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L1-Regularized </a:t>
            </a:r>
            <a:r>
              <a:rPr lang="en-US" sz="3600" dirty="0"/>
              <a:t>Logistic </a:t>
            </a:r>
            <a:r>
              <a:rPr lang="en-US" sz="3600" dirty="0" smtClean="0"/>
              <a:t>Regression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Decision Tree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Gradient Boosted Decision Tree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Current Parameters</a:t>
            </a:r>
            <a:endParaRPr kumimoji="0" lang="en-US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T=2011, W = 24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Training set: 437K cases, 4%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Validation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set: 237K cases, 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     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4% positive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036" name="Picture 12" descr="https://lh4.googleusercontent.com/ng3apKjoNyeP3uzAY0SmdlOdo4UND0z1MFrOjklPK9wn69_8S8v2T2KgT-g_3IUzoyQzFHStstFKkdCKd1OiM6zCqJtSjzGR0Jmtd1JPD0uYYyq_SJZG5Z_h2QCgUIaVGriU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4207" r="11016" b="55890"/>
          <a:stretch/>
        </p:blipFill>
        <p:spPr bwMode="auto">
          <a:xfrm>
            <a:off x="1519480" y="23241000"/>
            <a:ext cx="7548320" cy="33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1402" y="7391400"/>
            <a:ext cx="39017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b="1" dirty="0" smtClean="0"/>
              <a:t>Features</a:t>
            </a:r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219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3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3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1000x8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LAB Features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 descr="https://lh5.googleusercontent.com/CXMwNjVeidww9ZRDAlyxwmFJa9RFjxzRtaL3sA1er-6l5SBjTUqtbq-UeVF0eakZaF47_83_1FuVLpQHcZMxnneXlHX0A4Si35e9tg4CFBpvj0ZGApQMRffAI1As6qvRhM4w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1"/>
          <a:stretch/>
        </p:blipFill>
        <p:spPr bwMode="auto">
          <a:xfrm>
            <a:off x="9795151" y="8556073"/>
            <a:ext cx="11149200" cy="31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877800" y="14117362"/>
            <a:ext cx="7438894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Experimental</a:t>
            </a:r>
            <a:r>
              <a:rPr kumimoji="0" lang="en-US" sz="6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Results I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48002"/>
              </p:ext>
            </p:extLst>
          </p:nvPr>
        </p:nvGraphicFramePr>
        <p:xfrm>
          <a:off x="13077159" y="15201640"/>
          <a:ext cx="7420640" cy="3503091"/>
        </p:xfrm>
        <a:graphic>
          <a:graphicData uri="http://schemas.openxmlformats.org/drawingml/2006/table">
            <a:tbl>
              <a:tblPr/>
              <a:tblGrid>
                <a:gridCol w="4532743"/>
                <a:gridCol w="2887897"/>
              </a:tblGrid>
              <a:tr h="12575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L1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regularized Logistic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Regression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Validation Set Area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Under the Curve</a:t>
                      </a:r>
                      <a:endParaRPr lang="en-US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805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Baseline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(22 risk factors used in Medical Literature)</a:t>
                      </a:r>
                      <a:endParaRPr lang="en-US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0.709</a:t>
                      </a:r>
                      <a:endParaRPr lang="en-US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506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Extensive Features (33435 Features) </a:t>
                      </a:r>
                      <a:endParaRPr lang="en-US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0.751</a:t>
                      </a:r>
                      <a:endParaRPr lang="en-US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00875" y="15640050"/>
            <a:ext cx="219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1799" y="20193000"/>
            <a:ext cx="7650490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r>
              <a:rPr kumimoji="0" lang="en-US" sz="6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II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9776" y="21183600"/>
            <a:ext cx="1031264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marR="0" indent="-22860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 Focusing on </a:t>
            </a:r>
            <a:r>
              <a:rPr lang="en-US" sz="3600" dirty="0">
                <a:solidFill>
                  <a:srgbClr val="000000"/>
                </a:solidFill>
              </a:rPr>
              <a:t>s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ensitivity for patients with highest </a:t>
            </a:r>
          </a:p>
          <a:p>
            <a:pPr marR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 smtClean="0">
                <a:solidFill>
                  <a:srgbClr val="000000"/>
                </a:solidFill>
              </a:rPr>
              <a:t>    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predicted probability of developing diabetes </a:t>
            </a:r>
          </a:p>
          <a:p>
            <a:pPr marL="228600" marR="0" indent="-22860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baseline="0" dirty="0" smtClean="0">
                <a:solidFill>
                  <a:srgbClr val="000000"/>
                </a:solidFill>
              </a:rPr>
              <a:t>  Nonlinear Models:</a:t>
            </a:r>
            <a:r>
              <a:rPr lang="en-US" sz="3600" dirty="0" smtClean="0">
                <a:solidFill>
                  <a:srgbClr val="000000"/>
                </a:solidFill>
              </a:rPr>
              <a:t> Decision Trees and Gradient </a:t>
            </a:r>
          </a:p>
          <a:p>
            <a:pPr marL="571500" marR="0" indent="-5715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 smtClean="0">
                <a:solidFill>
                  <a:srgbClr val="000000"/>
                </a:solidFill>
              </a:rPr>
              <a:t>Boosted Decision Trees</a:t>
            </a:r>
            <a:endParaRPr kumimoji="0" lang="en-US" sz="36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33400"/>
              </p:ext>
            </p:extLst>
          </p:nvPr>
        </p:nvGraphicFramePr>
        <p:xfrm>
          <a:off x="10363200" y="23469600"/>
          <a:ext cx="9829800" cy="2895600"/>
        </p:xfrm>
        <a:graphic>
          <a:graphicData uri="http://schemas.openxmlformats.org/drawingml/2006/table">
            <a:tbl>
              <a:tblPr/>
              <a:tblGrid>
                <a:gridCol w="6335375"/>
                <a:gridCol w="3494425"/>
              </a:tblGrid>
              <a:tr h="579120">
                <a:tc>
                  <a:txBody>
                    <a:bodyPr/>
                    <a:lstStyle/>
                    <a:p>
                      <a:pPr marL="0" marR="0" indent="0" algn="l" defTabSz="15675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/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Trained on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atients with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2000" b="1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(diabetes=1)&gt;0.57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5675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Validation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Set AUC</a:t>
                      </a:r>
                    </a:p>
                    <a:p>
                      <a:pPr marL="0" marR="0" indent="0" algn="l" defTabSz="15675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(30K patients 10% positive)</a:t>
                      </a:r>
                      <a:endParaRPr lang="en-US" sz="2000" b="1" dirty="0" smtClean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6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Best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L1-regularized  Logistic Regression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Model</a:t>
                      </a:r>
                      <a:endParaRPr lang="en-US" sz="20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0.5903</a:t>
                      </a:r>
                      <a:endParaRPr lang="en-US" sz="20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1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Best Decision Tree</a:t>
                      </a:r>
                      <a:r>
                        <a:rPr lang="en-US" sz="2000" baseline="0" dirty="0" smtClean="0">
                          <a:effectLst/>
                        </a:rPr>
                        <a:t> Model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Feature Selection</a:t>
                      </a:r>
                      <a:r>
                        <a:rPr lang="en-US" sz="2000" baseline="0" dirty="0" smtClean="0">
                          <a:effectLst/>
                        </a:rPr>
                        <a:t> via L1 regularized </a:t>
                      </a:r>
                      <a:r>
                        <a:rPr lang="en-US" sz="2000" baseline="0" dirty="0" err="1" smtClean="0">
                          <a:effectLst/>
                        </a:rPr>
                        <a:t>Logit</a:t>
                      </a:r>
                      <a:endParaRPr lang="en-US" sz="20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0.6125</a:t>
                      </a:r>
                      <a:endParaRPr lang="en-US" sz="20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75">
                <a:tc>
                  <a:txBody>
                    <a:bodyPr/>
                    <a:lstStyle/>
                    <a:p>
                      <a:pPr marL="0" marR="0" indent="0" algn="l" defTabSz="15675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Best Gradient</a:t>
                      </a:r>
                      <a:r>
                        <a:rPr lang="en-US" sz="2000" baseline="0" dirty="0" smtClean="0">
                          <a:effectLst/>
                        </a:rPr>
                        <a:t> Boosted Decision Tree Model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15675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Feature Selection</a:t>
                      </a:r>
                      <a:r>
                        <a:rPr lang="en-US" sz="2000" baseline="0" dirty="0" smtClean="0">
                          <a:effectLst/>
                        </a:rPr>
                        <a:t> via L1 regularized </a:t>
                      </a:r>
                      <a:r>
                        <a:rPr lang="en-US" sz="2000" baseline="0" dirty="0" err="1" smtClean="0">
                          <a:effectLst/>
                        </a:rPr>
                        <a:t>Logit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0.6322</a:t>
                      </a:r>
                      <a:endParaRPr lang="en-US" sz="20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781800" y="8575675"/>
            <a:ext cx="2194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Shape 62"/>
          <p:cNvSpPr/>
          <p:nvPr/>
        </p:nvSpPr>
        <p:spPr>
          <a:xfrm>
            <a:off x="9375873" y="26898600"/>
            <a:ext cx="11904160" cy="4268198"/>
          </a:xfrm>
          <a:prstGeom prst="roundRect">
            <a:avLst>
              <a:gd name="adj" fmla="val 18177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857250" lvl="0" indent="-8572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0" y="26822400"/>
            <a:ext cx="9643022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00"/>
                </a:solidFill>
              </a:rPr>
              <a:t>Discussions and Future Work</a:t>
            </a:r>
            <a:endParaRPr kumimoji="0" lang="en-US" sz="6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29773" y="27660600"/>
            <a:ext cx="11650259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marR="0" indent="-22860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Features from medical records improve the prediction </a:t>
            </a:r>
          </a:p>
          <a:p>
            <a:pPr marR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 smtClean="0">
                <a:solidFill>
                  <a:srgbClr val="000000"/>
                </a:solidFill>
              </a:rPr>
              <a:t>    accuracy compared to existing risk factors in literature</a:t>
            </a:r>
          </a:p>
          <a:p>
            <a:pPr marL="228600" marR="0" indent="-22860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Nonlinear models improve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prediction specificity for </a:t>
            </a:r>
          </a:p>
          <a:p>
            <a:pPr marR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 smtClean="0">
                <a:solidFill>
                  <a:srgbClr val="000000"/>
                </a:solidFill>
              </a:rPr>
              <a:t>   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high risk </a:t>
            </a:r>
            <a:r>
              <a:rPr lang="en-US" sz="3600" dirty="0" smtClean="0">
                <a:solidFill>
                  <a:srgbClr val="000000"/>
                </a:solidFill>
              </a:rPr>
              <a:t>p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atients</a:t>
            </a:r>
          </a:p>
          <a:p>
            <a:pPr marL="228600" marR="0" indent="-22860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baseline="0" dirty="0" smtClean="0">
                <a:solidFill>
                  <a:srgbClr val="000000"/>
                </a:solidFill>
              </a:rPr>
              <a:t>Nontrivial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baseline="0" dirty="0" smtClean="0">
                <a:solidFill>
                  <a:srgbClr val="000000"/>
                </a:solidFill>
              </a:rPr>
              <a:t>interventional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features discovered suggest</a:t>
            </a:r>
          </a:p>
          <a:p>
            <a:pPr marR="0" algn="l" defTabSz="156751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   further casual inference analysis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65" name="Picture 16" descr="https://lh5.googleusercontent.com/CXMwNjVeidww9ZRDAlyxwmFJa9RFjxzRtaL3sA1er-6l5SBjTUqtbq-UeVF0eakZaF47_83_1FuVLpQHcZMxnneXlHX0A4Si35e9tg4CFBpvj0ZGApQMRffAI1As6qvRhM4w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0" b="13432"/>
          <a:stretch/>
        </p:blipFill>
        <p:spPr bwMode="auto">
          <a:xfrm>
            <a:off x="9677400" y="10744200"/>
            <a:ext cx="111492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sopensquash.com/wp-content/uploads/2012/09/Independence-Blue-Cross-175x17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835" y="163785"/>
            <a:ext cx="2788965" cy="27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56751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56751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56751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56751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312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Narges</dc:creator>
  <cp:lastModifiedBy>Narges</cp:lastModifiedBy>
  <cp:revision>60</cp:revision>
  <dcterms:created xsi:type="dcterms:W3CDTF">2014-04-14T13:35:24Z</dcterms:created>
  <dcterms:modified xsi:type="dcterms:W3CDTF">2014-04-23T20:01:58Z</dcterms:modified>
</cp:coreProperties>
</file>